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720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70" r:id="rId6"/>
    <p:sldId id="263" r:id="rId7"/>
    <p:sldId id="260" r:id="rId8"/>
    <p:sldId id="259" r:id="rId9"/>
    <p:sldId id="262" r:id="rId10"/>
    <p:sldId id="268" r:id="rId11"/>
    <p:sldId id="264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0" autoAdjust="0"/>
    <p:restoredTop sz="91324" autoAdjust="0"/>
  </p:normalViewPr>
  <p:slideViewPr>
    <p:cSldViewPr>
      <p:cViewPr varScale="1">
        <p:scale>
          <a:sx n="103" d="100"/>
          <a:sy n="103" d="100"/>
        </p:scale>
        <p:origin x="22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4" d="100"/>
          <a:sy n="144" d="100"/>
        </p:scale>
        <p:origin x="-23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89-7940-A0D5-DC5A29EBE8D3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  <a:alpha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59-DC4B-AA8E-504C50282B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89-7940-A0D5-DC5A29EBE8D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89-7940-A0D5-DC5A29EBE8D3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59-DC4B-AA8E-504C50282B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06988F-AEDD-4F17-8CA5-0FFC870C541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15E1C2-5BAF-45DB-8C53-1680C7CCE596}">
      <dgm:prSet/>
      <dgm:spPr/>
      <dgm:t>
        <a:bodyPr/>
        <a:lstStyle/>
        <a:p>
          <a:r>
            <a:rPr lang="en-US" dirty="0">
              <a:latin typeface="Dubai" panose="020B0503030403030204" pitchFamily="34" charset="-78"/>
              <a:cs typeface="Dubai" panose="020B0503030403030204" pitchFamily="34" charset="-78"/>
            </a:rPr>
            <a:t>Dora </a:t>
          </a:r>
          <a:r>
            <a:rPr lang="en-US" dirty="0" err="1">
              <a:latin typeface="Dubai" panose="020B0503030403030204" pitchFamily="34" charset="-78"/>
              <a:cs typeface="Dubai" panose="020B0503030403030204" pitchFamily="34" charset="-78"/>
            </a:rPr>
            <a:t>Erdos</a:t>
          </a:r>
          <a:endParaRPr lang="en-US" dirty="0">
            <a:latin typeface="Dubai" panose="020B0503030403030204" pitchFamily="34" charset="-78"/>
            <a:cs typeface="Dubai" panose="020B0503030403030204" pitchFamily="34" charset="-78"/>
          </a:endParaRPr>
        </a:p>
      </dgm:t>
    </dgm:pt>
    <dgm:pt modelId="{C78835F7-A745-42E9-87E9-821C899BF78E}" type="parTrans" cxnId="{098FC711-B449-467E-9FC2-2669D3EB6D64}">
      <dgm:prSet/>
      <dgm:spPr/>
      <dgm:t>
        <a:bodyPr/>
        <a:lstStyle/>
        <a:p>
          <a:endParaRPr lang="en-US"/>
        </a:p>
      </dgm:t>
    </dgm:pt>
    <dgm:pt modelId="{9328B128-E34E-42F0-97C7-0B118D075D66}" type="sibTrans" cxnId="{098FC711-B449-467E-9FC2-2669D3EB6D64}">
      <dgm:prSet/>
      <dgm:spPr/>
      <dgm:t>
        <a:bodyPr/>
        <a:lstStyle/>
        <a:p>
          <a:endParaRPr lang="en-US"/>
        </a:p>
      </dgm:t>
    </dgm:pt>
    <dgm:pt modelId="{C7DC0FE9-DF35-4E0F-9E14-279FB3BBCAF4}">
      <dgm:prSet/>
      <dgm:spPr/>
      <dgm:t>
        <a:bodyPr/>
        <a:lstStyle/>
        <a:p>
          <a:r>
            <a:rPr lang="en-US" dirty="0">
              <a:latin typeface="Dubai" panose="020B0503030403030204" pitchFamily="34" charset="-78"/>
              <a:cs typeface="Dubai" panose="020B0503030403030204" pitchFamily="34" charset="-78"/>
            </a:rPr>
            <a:t>Derry </a:t>
          </a:r>
          <a:r>
            <a:rPr lang="en-US" dirty="0" err="1">
              <a:latin typeface="Dubai" panose="020B0503030403030204" pitchFamily="34" charset="-78"/>
              <a:cs typeface="Dubai" panose="020B0503030403030204" pitchFamily="34" charset="-78"/>
            </a:rPr>
            <a:t>Wijaya</a:t>
          </a:r>
          <a:endParaRPr lang="en-US" dirty="0">
            <a:latin typeface="Dubai" panose="020B0503030403030204" pitchFamily="34" charset="-78"/>
            <a:cs typeface="Dubai" panose="020B0503030403030204" pitchFamily="34" charset="-78"/>
          </a:endParaRPr>
        </a:p>
      </dgm:t>
    </dgm:pt>
    <dgm:pt modelId="{8374E874-B499-455D-B501-27B1DA7AD984}" type="parTrans" cxnId="{BC23AB82-000B-46E5-BEC9-48C765466009}">
      <dgm:prSet/>
      <dgm:spPr/>
      <dgm:t>
        <a:bodyPr/>
        <a:lstStyle/>
        <a:p>
          <a:endParaRPr lang="en-US"/>
        </a:p>
      </dgm:t>
    </dgm:pt>
    <dgm:pt modelId="{4BB11799-E040-4A12-9041-455E23DE3ACF}" type="sibTrans" cxnId="{BC23AB82-000B-46E5-BEC9-48C765466009}">
      <dgm:prSet/>
      <dgm:spPr/>
      <dgm:t>
        <a:bodyPr/>
        <a:lstStyle/>
        <a:p>
          <a:endParaRPr lang="en-US"/>
        </a:p>
      </dgm:t>
    </dgm:pt>
    <dgm:pt modelId="{21FE0BDD-738C-4124-B138-551E721DB6FC}">
      <dgm:prSet/>
      <dgm:spPr/>
      <dgm:t>
        <a:bodyPr/>
        <a:lstStyle/>
        <a:p>
          <a:r>
            <a:rPr lang="en-US" dirty="0">
              <a:latin typeface="Dubai" panose="020B0503030403030204" pitchFamily="34" charset="-78"/>
              <a:cs typeface="Dubai" panose="020B0503030403030204" pitchFamily="34" charset="-78"/>
            </a:rPr>
            <a:t>Lance </a:t>
          </a:r>
          <a:r>
            <a:rPr lang="en-US" dirty="0" err="1">
              <a:latin typeface="Dubai" panose="020B0503030403030204" pitchFamily="34" charset="-78"/>
              <a:cs typeface="Dubai" panose="020B0503030403030204" pitchFamily="34" charset="-78"/>
            </a:rPr>
            <a:t>Galletti</a:t>
          </a:r>
          <a:endParaRPr lang="en-US" dirty="0">
            <a:latin typeface="Dubai" panose="020B0503030403030204" pitchFamily="34" charset="-78"/>
            <a:cs typeface="Dubai" panose="020B0503030403030204" pitchFamily="34" charset="-78"/>
          </a:endParaRPr>
        </a:p>
      </dgm:t>
    </dgm:pt>
    <dgm:pt modelId="{C409CA52-EC1A-412C-ACE3-BB1D399FBFB7}" type="parTrans" cxnId="{9609EDED-B7D9-4CDC-BC49-2B06A1877EEB}">
      <dgm:prSet/>
      <dgm:spPr/>
      <dgm:t>
        <a:bodyPr/>
        <a:lstStyle/>
        <a:p>
          <a:endParaRPr lang="en-US"/>
        </a:p>
      </dgm:t>
    </dgm:pt>
    <dgm:pt modelId="{5845CEFB-AC00-4C97-B58C-C216B6F5FAC9}" type="sibTrans" cxnId="{9609EDED-B7D9-4CDC-BC49-2B06A1877EEB}">
      <dgm:prSet/>
      <dgm:spPr/>
      <dgm:t>
        <a:bodyPr/>
        <a:lstStyle/>
        <a:p>
          <a:endParaRPr lang="en-US"/>
        </a:p>
      </dgm:t>
    </dgm:pt>
    <dgm:pt modelId="{E31810A0-37CB-7E45-B3D9-A5CF312BB216}" type="pres">
      <dgm:prSet presAssocID="{2D06988F-AEDD-4F17-8CA5-0FFC870C54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913568-B40D-4545-BD08-5DD150A9AE43}" type="pres">
      <dgm:prSet presAssocID="{DE15E1C2-5BAF-45DB-8C53-1680C7CCE596}" presName="hierRoot1" presStyleCnt="0"/>
      <dgm:spPr/>
    </dgm:pt>
    <dgm:pt modelId="{AA34B58D-500D-E941-B457-D84055F12E0E}" type="pres">
      <dgm:prSet presAssocID="{DE15E1C2-5BAF-45DB-8C53-1680C7CCE596}" presName="composite" presStyleCnt="0"/>
      <dgm:spPr/>
    </dgm:pt>
    <dgm:pt modelId="{2346B022-8AB6-AE40-AD0F-34C775FDC05A}" type="pres">
      <dgm:prSet presAssocID="{DE15E1C2-5BAF-45DB-8C53-1680C7CCE596}" presName="background" presStyleLbl="node0" presStyleIdx="0" presStyleCnt="3"/>
      <dgm:spPr/>
    </dgm:pt>
    <dgm:pt modelId="{2E71482B-E5F1-4447-BF69-19E3A5A13151}" type="pres">
      <dgm:prSet presAssocID="{DE15E1C2-5BAF-45DB-8C53-1680C7CCE596}" presName="text" presStyleLbl="fgAcc0" presStyleIdx="0" presStyleCnt="3">
        <dgm:presLayoutVars>
          <dgm:chPref val="3"/>
        </dgm:presLayoutVars>
      </dgm:prSet>
      <dgm:spPr/>
    </dgm:pt>
    <dgm:pt modelId="{407EC7C2-726C-ED48-9052-F00B2ADE8512}" type="pres">
      <dgm:prSet presAssocID="{DE15E1C2-5BAF-45DB-8C53-1680C7CCE596}" presName="hierChild2" presStyleCnt="0"/>
      <dgm:spPr/>
    </dgm:pt>
    <dgm:pt modelId="{A319FE25-68CF-AB40-B301-DF5B2DA7C604}" type="pres">
      <dgm:prSet presAssocID="{C7DC0FE9-DF35-4E0F-9E14-279FB3BBCAF4}" presName="hierRoot1" presStyleCnt="0"/>
      <dgm:spPr/>
    </dgm:pt>
    <dgm:pt modelId="{6BD6CA08-98B6-3046-B407-31DD5058B9F0}" type="pres">
      <dgm:prSet presAssocID="{C7DC0FE9-DF35-4E0F-9E14-279FB3BBCAF4}" presName="composite" presStyleCnt="0"/>
      <dgm:spPr/>
    </dgm:pt>
    <dgm:pt modelId="{1B1FC934-2A1C-B44D-B6DB-03DCC5E2A608}" type="pres">
      <dgm:prSet presAssocID="{C7DC0FE9-DF35-4E0F-9E14-279FB3BBCAF4}" presName="background" presStyleLbl="node0" presStyleIdx="1" presStyleCnt="3"/>
      <dgm:spPr/>
    </dgm:pt>
    <dgm:pt modelId="{4DD301F4-1716-2C48-AC42-3D996937088E}" type="pres">
      <dgm:prSet presAssocID="{C7DC0FE9-DF35-4E0F-9E14-279FB3BBCAF4}" presName="text" presStyleLbl="fgAcc0" presStyleIdx="1" presStyleCnt="3">
        <dgm:presLayoutVars>
          <dgm:chPref val="3"/>
        </dgm:presLayoutVars>
      </dgm:prSet>
      <dgm:spPr/>
    </dgm:pt>
    <dgm:pt modelId="{5BAA4AC1-13DB-6C43-A340-655091DD9EE5}" type="pres">
      <dgm:prSet presAssocID="{C7DC0FE9-DF35-4E0F-9E14-279FB3BBCAF4}" presName="hierChild2" presStyleCnt="0"/>
      <dgm:spPr/>
    </dgm:pt>
    <dgm:pt modelId="{2BEF6D7A-4940-B64F-879E-EC3B6F5A47CC}" type="pres">
      <dgm:prSet presAssocID="{21FE0BDD-738C-4124-B138-551E721DB6FC}" presName="hierRoot1" presStyleCnt="0"/>
      <dgm:spPr/>
    </dgm:pt>
    <dgm:pt modelId="{ACA1C762-42F1-1740-9CEB-08C0DD54FE35}" type="pres">
      <dgm:prSet presAssocID="{21FE0BDD-738C-4124-B138-551E721DB6FC}" presName="composite" presStyleCnt="0"/>
      <dgm:spPr/>
    </dgm:pt>
    <dgm:pt modelId="{A543B1DA-A5F5-5041-BBD7-D260EA5812F6}" type="pres">
      <dgm:prSet presAssocID="{21FE0BDD-738C-4124-B138-551E721DB6FC}" presName="background" presStyleLbl="node0" presStyleIdx="2" presStyleCnt="3"/>
      <dgm:spPr/>
    </dgm:pt>
    <dgm:pt modelId="{C1E4D1AE-29D3-B44E-8651-B0BBB8ED0061}" type="pres">
      <dgm:prSet presAssocID="{21FE0BDD-738C-4124-B138-551E721DB6FC}" presName="text" presStyleLbl="fgAcc0" presStyleIdx="2" presStyleCnt="3">
        <dgm:presLayoutVars>
          <dgm:chPref val="3"/>
        </dgm:presLayoutVars>
      </dgm:prSet>
      <dgm:spPr/>
    </dgm:pt>
    <dgm:pt modelId="{83917429-51A1-7E47-AFD4-A3104A728698}" type="pres">
      <dgm:prSet presAssocID="{21FE0BDD-738C-4124-B138-551E721DB6FC}" presName="hierChild2" presStyleCnt="0"/>
      <dgm:spPr/>
    </dgm:pt>
  </dgm:ptLst>
  <dgm:cxnLst>
    <dgm:cxn modelId="{001FF907-45AB-F148-AFD8-4D45B7000202}" type="presOf" srcId="{DE15E1C2-5BAF-45DB-8C53-1680C7CCE596}" destId="{2E71482B-E5F1-4447-BF69-19E3A5A13151}" srcOrd="0" destOrd="0" presId="urn:microsoft.com/office/officeart/2005/8/layout/hierarchy1"/>
    <dgm:cxn modelId="{098FC711-B449-467E-9FC2-2669D3EB6D64}" srcId="{2D06988F-AEDD-4F17-8CA5-0FFC870C5412}" destId="{DE15E1C2-5BAF-45DB-8C53-1680C7CCE596}" srcOrd="0" destOrd="0" parTransId="{C78835F7-A745-42E9-87E9-821C899BF78E}" sibTransId="{9328B128-E34E-42F0-97C7-0B118D075D66}"/>
    <dgm:cxn modelId="{BC23AB82-000B-46E5-BEC9-48C765466009}" srcId="{2D06988F-AEDD-4F17-8CA5-0FFC870C5412}" destId="{C7DC0FE9-DF35-4E0F-9E14-279FB3BBCAF4}" srcOrd="1" destOrd="0" parTransId="{8374E874-B499-455D-B501-27B1DA7AD984}" sibTransId="{4BB11799-E040-4A12-9041-455E23DE3ACF}"/>
    <dgm:cxn modelId="{71A8CAAF-4EEE-3342-A33A-96AACA6955C9}" type="presOf" srcId="{21FE0BDD-738C-4124-B138-551E721DB6FC}" destId="{C1E4D1AE-29D3-B44E-8651-B0BBB8ED0061}" srcOrd="0" destOrd="0" presId="urn:microsoft.com/office/officeart/2005/8/layout/hierarchy1"/>
    <dgm:cxn modelId="{5BF554C3-E1C2-E446-822B-B9537E33460A}" type="presOf" srcId="{2D06988F-AEDD-4F17-8CA5-0FFC870C5412}" destId="{E31810A0-37CB-7E45-B3D9-A5CF312BB216}" srcOrd="0" destOrd="0" presId="urn:microsoft.com/office/officeart/2005/8/layout/hierarchy1"/>
    <dgm:cxn modelId="{9609EDED-B7D9-4CDC-BC49-2B06A1877EEB}" srcId="{2D06988F-AEDD-4F17-8CA5-0FFC870C5412}" destId="{21FE0BDD-738C-4124-B138-551E721DB6FC}" srcOrd="2" destOrd="0" parTransId="{C409CA52-EC1A-412C-ACE3-BB1D399FBFB7}" sibTransId="{5845CEFB-AC00-4C97-B58C-C216B6F5FAC9}"/>
    <dgm:cxn modelId="{81770BEF-781E-CF41-9E21-3825EF208BD3}" type="presOf" srcId="{C7DC0FE9-DF35-4E0F-9E14-279FB3BBCAF4}" destId="{4DD301F4-1716-2C48-AC42-3D996937088E}" srcOrd="0" destOrd="0" presId="urn:microsoft.com/office/officeart/2005/8/layout/hierarchy1"/>
    <dgm:cxn modelId="{C4A32398-63D0-E947-8F3E-A33F17AB9E79}" type="presParOf" srcId="{E31810A0-37CB-7E45-B3D9-A5CF312BB216}" destId="{F5913568-B40D-4545-BD08-5DD150A9AE43}" srcOrd="0" destOrd="0" presId="urn:microsoft.com/office/officeart/2005/8/layout/hierarchy1"/>
    <dgm:cxn modelId="{42579780-5EBA-2F42-BEEE-92621C7169D4}" type="presParOf" srcId="{F5913568-B40D-4545-BD08-5DD150A9AE43}" destId="{AA34B58D-500D-E941-B457-D84055F12E0E}" srcOrd="0" destOrd="0" presId="urn:microsoft.com/office/officeart/2005/8/layout/hierarchy1"/>
    <dgm:cxn modelId="{77B58D4F-1457-4D4D-8EC6-D046F21109A6}" type="presParOf" srcId="{AA34B58D-500D-E941-B457-D84055F12E0E}" destId="{2346B022-8AB6-AE40-AD0F-34C775FDC05A}" srcOrd="0" destOrd="0" presId="urn:microsoft.com/office/officeart/2005/8/layout/hierarchy1"/>
    <dgm:cxn modelId="{E8EDE44C-73BF-9342-87BA-DFC40F9CD044}" type="presParOf" srcId="{AA34B58D-500D-E941-B457-D84055F12E0E}" destId="{2E71482B-E5F1-4447-BF69-19E3A5A13151}" srcOrd="1" destOrd="0" presId="urn:microsoft.com/office/officeart/2005/8/layout/hierarchy1"/>
    <dgm:cxn modelId="{35C36E5E-D4C8-324F-B63B-DA4A407FCD38}" type="presParOf" srcId="{F5913568-B40D-4545-BD08-5DD150A9AE43}" destId="{407EC7C2-726C-ED48-9052-F00B2ADE8512}" srcOrd="1" destOrd="0" presId="urn:microsoft.com/office/officeart/2005/8/layout/hierarchy1"/>
    <dgm:cxn modelId="{6DEC98C3-1567-7849-93A6-FC142ACC3485}" type="presParOf" srcId="{E31810A0-37CB-7E45-B3D9-A5CF312BB216}" destId="{A319FE25-68CF-AB40-B301-DF5B2DA7C604}" srcOrd="1" destOrd="0" presId="urn:microsoft.com/office/officeart/2005/8/layout/hierarchy1"/>
    <dgm:cxn modelId="{A7C06386-2BC3-2941-B55F-F9C7A94907FF}" type="presParOf" srcId="{A319FE25-68CF-AB40-B301-DF5B2DA7C604}" destId="{6BD6CA08-98B6-3046-B407-31DD5058B9F0}" srcOrd="0" destOrd="0" presId="urn:microsoft.com/office/officeart/2005/8/layout/hierarchy1"/>
    <dgm:cxn modelId="{419CF956-05AA-5E4F-AB66-70531B5399EB}" type="presParOf" srcId="{6BD6CA08-98B6-3046-B407-31DD5058B9F0}" destId="{1B1FC934-2A1C-B44D-B6DB-03DCC5E2A608}" srcOrd="0" destOrd="0" presId="urn:microsoft.com/office/officeart/2005/8/layout/hierarchy1"/>
    <dgm:cxn modelId="{F47B32A8-8AE7-0341-978F-4B875D16428C}" type="presParOf" srcId="{6BD6CA08-98B6-3046-B407-31DD5058B9F0}" destId="{4DD301F4-1716-2C48-AC42-3D996937088E}" srcOrd="1" destOrd="0" presId="urn:microsoft.com/office/officeart/2005/8/layout/hierarchy1"/>
    <dgm:cxn modelId="{87B0697F-2F88-6D42-B079-B689368D14E6}" type="presParOf" srcId="{A319FE25-68CF-AB40-B301-DF5B2DA7C604}" destId="{5BAA4AC1-13DB-6C43-A340-655091DD9EE5}" srcOrd="1" destOrd="0" presId="urn:microsoft.com/office/officeart/2005/8/layout/hierarchy1"/>
    <dgm:cxn modelId="{458C1523-8344-704F-9852-AF7B8512798E}" type="presParOf" srcId="{E31810A0-37CB-7E45-B3D9-A5CF312BB216}" destId="{2BEF6D7A-4940-B64F-879E-EC3B6F5A47CC}" srcOrd="2" destOrd="0" presId="urn:microsoft.com/office/officeart/2005/8/layout/hierarchy1"/>
    <dgm:cxn modelId="{DFADC838-2383-9940-8970-5CB0271A58EF}" type="presParOf" srcId="{2BEF6D7A-4940-B64F-879E-EC3B6F5A47CC}" destId="{ACA1C762-42F1-1740-9CEB-08C0DD54FE35}" srcOrd="0" destOrd="0" presId="urn:microsoft.com/office/officeart/2005/8/layout/hierarchy1"/>
    <dgm:cxn modelId="{8CC2BE66-8A6F-E243-A26F-E2123F8CC088}" type="presParOf" srcId="{ACA1C762-42F1-1740-9CEB-08C0DD54FE35}" destId="{A543B1DA-A5F5-5041-BBD7-D260EA5812F6}" srcOrd="0" destOrd="0" presId="urn:microsoft.com/office/officeart/2005/8/layout/hierarchy1"/>
    <dgm:cxn modelId="{9E2294AA-41A2-8D43-A95C-320838326742}" type="presParOf" srcId="{ACA1C762-42F1-1740-9CEB-08C0DD54FE35}" destId="{C1E4D1AE-29D3-B44E-8651-B0BBB8ED0061}" srcOrd="1" destOrd="0" presId="urn:microsoft.com/office/officeart/2005/8/layout/hierarchy1"/>
    <dgm:cxn modelId="{918194CB-B5A4-C64B-9FF2-85E70401777A}" type="presParOf" srcId="{2BEF6D7A-4940-B64F-879E-EC3B6F5A47CC}" destId="{83917429-51A1-7E47-AFD4-A3104A7286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6B022-8AB6-AE40-AD0F-34C775FDC05A}">
      <dsp:nvSpPr>
        <dsp:cNvPr id="0" name=""/>
        <dsp:cNvSpPr/>
      </dsp:nvSpPr>
      <dsp:spPr>
        <a:xfrm>
          <a:off x="0" y="775304"/>
          <a:ext cx="2134552" cy="1355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1482B-E5F1-4447-BF69-19E3A5A13151}">
      <dsp:nvSpPr>
        <dsp:cNvPr id="0" name=""/>
        <dsp:cNvSpPr/>
      </dsp:nvSpPr>
      <dsp:spPr>
        <a:xfrm>
          <a:off x="237172" y="1000618"/>
          <a:ext cx="2134552" cy="1355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Dubai" panose="020B0503030403030204" pitchFamily="34" charset="-78"/>
              <a:cs typeface="Dubai" panose="020B0503030403030204" pitchFamily="34" charset="-78"/>
            </a:rPr>
            <a:t>Dora </a:t>
          </a:r>
          <a:r>
            <a:rPr lang="en-US" sz="2700" kern="1200" dirty="0" err="1">
              <a:latin typeface="Dubai" panose="020B0503030403030204" pitchFamily="34" charset="-78"/>
              <a:cs typeface="Dubai" panose="020B0503030403030204" pitchFamily="34" charset="-78"/>
            </a:rPr>
            <a:t>Erdos</a:t>
          </a:r>
          <a:endParaRPr lang="en-US" sz="2700" kern="1200" dirty="0">
            <a:latin typeface="Dubai" panose="020B0503030403030204" pitchFamily="34" charset="-78"/>
            <a:cs typeface="Dubai" panose="020B0503030403030204" pitchFamily="34" charset="-78"/>
          </a:endParaRPr>
        </a:p>
      </dsp:txBody>
      <dsp:txXfrm>
        <a:off x="276871" y="1040317"/>
        <a:ext cx="2055154" cy="1276042"/>
      </dsp:txXfrm>
    </dsp:sp>
    <dsp:sp modelId="{1B1FC934-2A1C-B44D-B6DB-03DCC5E2A608}">
      <dsp:nvSpPr>
        <dsp:cNvPr id="0" name=""/>
        <dsp:cNvSpPr/>
      </dsp:nvSpPr>
      <dsp:spPr>
        <a:xfrm>
          <a:off x="2608897" y="775304"/>
          <a:ext cx="2134552" cy="1355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301F4-1716-2C48-AC42-3D996937088E}">
      <dsp:nvSpPr>
        <dsp:cNvPr id="0" name=""/>
        <dsp:cNvSpPr/>
      </dsp:nvSpPr>
      <dsp:spPr>
        <a:xfrm>
          <a:off x="2846070" y="1000618"/>
          <a:ext cx="2134552" cy="1355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Dubai" panose="020B0503030403030204" pitchFamily="34" charset="-78"/>
              <a:cs typeface="Dubai" panose="020B0503030403030204" pitchFamily="34" charset="-78"/>
            </a:rPr>
            <a:t>Derry </a:t>
          </a:r>
          <a:r>
            <a:rPr lang="en-US" sz="2700" kern="1200" dirty="0" err="1">
              <a:latin typeface="Dubai" panose="020B0503030403030204" pitchFamily="34" charset="-78"/>
              <a:cs typeface="Dubai" panose="020B0503030403030204" pitchFamily="34" charset="-78"/>
            </a:rPr>
            <a:t>Wijaya</a:t>
          </a:r>
          <a:endParaRPr lang="en-US" sz="2700" kern="1200" dirty="0">
            <a:latin typeface="Dubai" panose="020B0503030403030204" pitchFamily="34" charset="-78"/>
            <a:cs typeface="Dubai" panose="020B0503030403030204" pitchFamily="34" charset="-78"/>
          </a:endParaRPr>
        </a:p>
      </dsp:txBody>
      <dsp:txXfrm>
        <a:off x="2885769" y="1040317"/>
        <a:ext cx="2055154" cy="1276042"/>
      </dsp:txXfrm>
    </dsp:sp>
    <dsp:sp modelId="{A543B1DA-A5F5-5041-BBD7-D260EA5812F6}">
      <dsp:nvSpPr>
        <dsp:cNvPr id="0" name=""/>
        <dsp:cNvSpPr/>
      </dsp:nvSpPr>
      <dsp:spPr>
        <a:xfrm>
          <a:off x="5217795" y="775304"/>
          <a:ext cx="2134552" cy="1355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4D1AE-29D3-B44E-8651-B0BBB8ED0061}">
      <dsp:nvSpPr>
        <dsp:cNvPr id="0" name=""/>
        <dsp:cNvSpPr/>
      </dsp:nvSpPr>
      <dsp:spPr>
        <a:xfrm>
          <a:off x="5454967" y="1000618"/>
          <a:ext cx="2134552" cy="1355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Dubai" panose="020B0503030403030204" pitchFamily="34" charset="-78"/>
              <a:cs typeface="Dubai" panose="020B0503030403030204" pitchFamily="34" charset="-78"/>
            </a:rPr>
            <a:t>Lance </a:t>
          </a:r>
          <a:r>
            <a:rPr lang="en-US" sz="2700" kern="1200" dirty="0" err="1">
              <a:latin typeface="Dubai" panose="020B0503030403030204" pitchFamily="34" charset="-78"/>
              <a:cs typeface="Dubai" panose="020B0503030403030204" pitchFamily="34" charset="-78"/>
            </a:rPr>
            <a:t>Galletti</a:t>
          </a:r>
          <a:endParaRPr lang="en-US" sz="2700" kern="1200" dirty="0">
            <a:latin typeface="Dubai" panose="020B0503030403030204" pitchFamily="34" charset="-78"/>
            <a:cs typeface="Dubai" panose="020B0503030403030204" pitchFamily="34" charset="-78"/>
          </a:endParaRPr>
        </a:p>
      </dsp:txBody>
      <dsp:txXfrm>
        <a:off x="5494666" y="1040317"/>
        <a:ext cx="2055154" cy="1276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BB1441B-CAFA-734F-9848-E5F1393F320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2E69576-A3EE-A04F-9331-6CD4026FD00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79153F82-1556-8F4C-94C4-A9FB6003898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84BE57DD-A681-034A-9EF0-30C35F4C1FB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58567B77-E915-624D-83FA-267A5A2BD0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E4AFA39-3BEF-5F47-B6E7-7F49D1386F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DFCC953-D0CE-884E-BC5B-C74BF8984D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EF070B2C-CC60-2F4B-BB59-37B8EFEBE6C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8A376257-4EAE-994C-BDC1-CEAA92C600C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52AF037-910D-E943-8824-E7C9062EE8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4BC4C81-ED6D-D24A-A798-3C3C43EF7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DD32FE92-180F-AB42-A5A7-EC0C18110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6A9D50-76C3-3947-9F3E-EAB57B5372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96914A-09CB-8845-8271-B0AE9A69C2A4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AEF2285-38DB-B44A-9CE2-A336EDB075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287A3E3-1103-B943-BBD3-F432530D3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42DD959-782F-0A4B-AC9C-64CAC32AE8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1F3CA7-8E8B-5445-8D7A-6D3BD2A3EE3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572A238-911E-3946-912A-4B3B5F961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4B0B73A-F69C-D144-B64B-1B94C339C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3C18C5C7-2224-134E-BFF3-AD4A023BD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angle 15">
            <a:extLst>
              <a:ext uri="{FF2B5EF4-FFF2-40B4-BE49-F238E27FC236}">
                <a16:creationId xmlns:a16="http://schemas.microsoft.com/office/drawing/2014/main" id="{BF68F5B2-67E4-7346-A56B-CB4E3C4004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9144000" cy="289560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Osaka" charset="0"/>
            </a:endParaRP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6FDD33BB-1393-4947-9406-C8626E861E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4654" y="6328278"/>
            <a:ext cx="4664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200" b="1" i="0" baseline="0" dirty="0">
                <a:latin typeface="Arial Bold" charset="0"/>
                <a:ea typeface="Osaka" charset="0"/>
              </a:rPr>
              <a:t>Boston University</a:t>
            </a:r>
            <a:r>
              <a:rPr lang="en-US" altLang="en-US" sz="1200" b="1" i="0" baseline="0" dirty="0">
                <a:latin typeface="Arial" charset="0"/>
                <a:ea typeface="Osaka" charset="0"/>
              </a:rPr>
              <a:t> </a:t>
            </a:r>
            <a:r>
              <a:rPr lang="en-US" altLang="en-US" sz="1200" b="0" i="0" baseline="0" dirty="0">
                <a:latin typeface="Arial" charset="0"/>
                <a:ea typeface="Osaka" charset="0"/>
              </a:rPr>
              <a:t>College of Arts and Sciences/Computer Science</a:t>
            </a:r>
            <a:endParaRPr lang="en-US" altLang="en-US" sz="1200" dirty="0">
              <a:latin typeface="Arial" charset="0"/>
              <a:ea typeface="Osaka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00400"/>
            <a:ext cx="7772400" cy="1752600"/>
          </a:xfrm>
        </p:spPr>
        <p:txBody>
          <a:bodyPr/>
          <a:lstStyle>
            <a:lvl1pPr marL="0" indent="0">
              <a:buFont typeface="Wingdings" charset="2"/>
              <a:buNone/>
              <a:defRPr sz="1800" b="0" i="0">
                <a:solidFill>
                  <a:srgbClr val="CCCCCC"/>
                </a:solidFill>
                <a:latin typeface="Dubai Light" panose="020B0303030403030204" pitchFamily="34" charset="-78"/>
                <a:cs typeface="Dubai Light" panose="020B0303030403030204" pitchFamily="34" charset="-78"/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23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F74916-539A-5E49-889F-2113EA4F404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477000" y="730250"/>
            <a:ext cx="2303463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9pPr>
          </a:lstStyle>
          <a:p>
            <a:pPr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2AEFCB-C68A-6E4C-A694-D3E08A64CC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599" y="729512"/>
            <a:ext cx="5638801" cy="49854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E58E2A8-EEC8-4C4F-9475-A69FDB4010CB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BE87F283-4974-7D49-B446-25EDA566260C}"/>
              </a:ext>
            </a:extLst>
          </p:cNvPr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DDA3C5DD-9D3A-854C-A461-E173D94B9D92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5307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102A-80EE-D844-B39F-B126AC790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2811E-FB2A-3640-AC38-5CAFAB12F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7CC51-956D-8F41-A5FE-68129E30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0A2E2-4652-B54E-AA01-AED96BBE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FE5A-A75A-C44D-8885-6E7204E8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07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325C-6666-7148-B5C6-CAE01A63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AF6FC-1E04-A446-AAE5-2EEA1442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CAB2C-832B-4146-BC79-0F905FA63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AF6D3-C545-AE46-8FF2-0C1B1AEF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F79E5-E2CD-1048-89E4-60932497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54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7E3C-54E9-094F-8063-BFD6FE6B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412BF-2F92-1343-B0EE-FA63B55C0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1E8E3-635F-8E44-BF58-996A9E10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56FE-FCB1-714A-BC93-F988E482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67F05-0761-C94A-97D8-52F0D3C5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6A70-C67D-A947-99CE-A7BDB46D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F1395-EC19-0042-B80A-0B5C9254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CBA3D-FDF4-2E44-BFBF-D3B890209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33626-8E09-D74E-B718-956C5662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F73BD-0AB7-894A-A8A8-875B39BF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7A723-3D37-4946-9017-DFDAE50B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30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40FC-2469-BB4D-9499-8EAEBFE0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EE8A1-1BF0-7146-846A-C51CC3798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AE2B7-6DAF-FF49-82A9-7BDFD7CB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CFD71-8C4A-8A4F-BF9C-D661242CC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AE464-AC52-A642-8E31-7C1CD7AB4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40F34-3ED8-2A4E-88E3-3EA63EE3B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C21EA-C680-6547-BD53-C8DDC578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868B02-FF69-1C4F-AFAA-1070D58D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28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EA98-2E1A-8C43-BD85-BEF5A7E5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48808-B65B-124C-96E9-F7D93F1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3D827-0865-234E-A40B-5F21B8ED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7A4A5-F698-4E4A-8B41-D5CA42A8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0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11883C-C1C0-0348-B8BF-E6DCC73F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45FD2-3F09-9241-9CFE-3E3DB36A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26291-9A4D-3C40-B67C-6DBA3124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94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AC2F-9E0E-DF43-A849-E41D0902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D536-6DDE-6942-A563-250C077B1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86471-5278-D74F-A937-F310F2CC3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5B740-BA40-C44F-BF22-7D9EF8928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B1A5F-35C8-6548-B167-1F34C437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CA07A-0437-5C4D-9B71-2DDCADEC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59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678E-256F-DE42-9E72-7DC5D5B2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419B6-95FA-214C-A1BD-3AE033DFA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82242-E766-C946-B6DE-525E1B711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F2E03-0823-BB4F-A6E5-7EC07D12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0F956-5B5A-7D43-9B03-DC408E2E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02F90-D68B-3940-9094-E15E45E6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2A0010D-2BEA-914B-980A-4605BF1AA2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28878EDD-7BD9-AA40-97A6-17BB7FCD998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974BEB2B-58CC-EA48-9AEF-C37A7DD0A741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907319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5CDC-555C-1B4A-9014-FC0803E8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8FE77-53E1-F747-B6E9-F3738B5CF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99838-25AE-AC48-A744-FBB63FE0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3861-16DC-5442-8719-5A6F2B1D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6048-E6F6-D846-B672-3DEABAC3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02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5D779-870B-A640-81E7-566A0B751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4AEE5-8655-0E42-BD2A-4114B2E61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E7E23-725F-2944-9DB3-1551FE4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74C14-4D6C-314C-87E0-869E62202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1B8F1-BC39-264C-B93A-52B2A760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5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83A6-1EAC-2443-A643-F50313A8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AC572-1AA2-774B-AC19-696ECDAB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89A57-4381-484B-A0FD-A5D7F5CD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492CB-8175-DD4E-B19F-335A6879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6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F14288C-E590-6D4D-BD6A-28BDACE7569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E3B8C453-67FD-DE4E-8435-2112239D3BF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26A18AC9-35C2-C844-A9C8-711B884A04D2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75890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34D0AB-14E3-C048-AE34-2C1CD2FDED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03A6881B-076C-264A-9223-83F88AB57D6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A948A393-D4A7-B74D-8221-64887C7AE610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6438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09E82A1-AED5-554A-82AE-D5A1761F42D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B447DAA-DAE4-4045-862C-68F11A411CA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3011EBDA-72F6-F047-8348-7DEC043011C2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65127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1926CDC-00B8-4B48-9EEE-63277DEAED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2D384BF-CC1C-4A44-927F-B8F70582ABE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4C07DA4A-8BCA-1C43-9DD8-EC9BE5EBEA49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89872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B87FF8E-5086-934F-9124-20F6115D26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47E91D63-4FD7-6A44-A125-5213AA8613E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41FE893A-2170-5C4E-B6AF-F26905CDD333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28207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58A930-1A2E-9F41-9C55-27D7718AF7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AC77557-131D-5841-8FAD-F270F5DDE445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9640A902-B6DB-234A-B3D1-9C0503B9102F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420445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328291-589A-9242-8B65-1201AEE1F2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C5EAD46-963C-D74F-90B8-8524C9F6FE2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51255004-F1AA-C34F-A5F0-C3EEDD9BFDCB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1081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>
            <a:extLst>
              <a:ext uri="{FF2B5EF4-FFF2-40B4-BE49-F238E27FC236}">
                <a16:creationId xmlns:a16="http://schemas.microsoft.com/office/drawing/2014/main" id="{C4E12FF0-A1C2-FD47-98B3-69DF868CDA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Osaka" charset="0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88265B84-3B53-4146-B825-4EBFE4426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545B3D2-5D92-654D-ABDC-68CA3AC02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D719C42-9F8D-F042-9241-9ED587D4AC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1036" name="Text Box 12">
            <a:extLst>
              <a:ext uri="{FF2B5EF4-FFF2-40B4-BE49-F238E27FC236}">
                <a16:creationId xmlns:a16="http://schemas.microsoft.com/office/drawing/2014/main" id="{0958E208-11C0-4B47-972D-ADCC74244A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0" y="1524000"/>
            <a:ext cx="792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1200" b="1">
                <a:solidFill>
                  <a:schemeClr val="bg1"/>
                </a:solidFill>
                <a:latin typeface="Arial" charset="0"/>
                <a:ea typeface="Osaka" charset="0"/>
              </a:rPr>
              <a:t>Boston University</a:t>
            </a:r>
            <a:r>
              <a:rPr lang="en-US" altLang="en-US" sz="1200">
                <a:solidFill>
                  <a:schemeClr val="bg1"/>
                </a:solidFill>
                <a:latin typeface="Arial" charset="0"/>
                <a:ea typeface="Osaka" charset="0"/>
              </a:rPr>
              <a:t> Slideshow Title Goes Here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D62B90E-4628-9E42-8A08-B66432A767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42" name="Rectangle 18">
            <a:extLst>
              <a:ext uri="{FF2B5EF4-FFF2-40B4-BE49-F238E27FC236}">
                <a16:creationId xmlns:a16="http://schemas.microsoft.com/office/drawing/2014/main" id="{048AAB0B-A411-BD43-AEC7-C81A582A482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30000">
                <a:solidFill>
                  <a:srgbClr val="CCCCCC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altLang="en-US"/>
              <a:t>2/3/08  </a:t>
            </a:r>
            <a:fld id="{659701BF-F498-1642-B0AC-60CC0906B7CC}" type="slidenum">
              <a:rPr lang="en-US" altLang="en-US"/>
              <a:pPr>
                <a:defRPr/>
              </a:pPr>
              <a:t>‹#›</a:t>
            </a:fld>
            <a:endParaRPr lang="en-US" altLang="en-US" baseline="0"/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id="{99292DDB-239E-8E42-945E-42AAC88F7A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" y="6172200"/>
            <a:ext cx="4664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200" b="1" i="0" baseline="0" dirty="0">
                <a:latin typeface="Arial Bold" charset="0"/>
                <a:ea typeface="Osaka" charset="0"/>
              </a:rPr>
              <a:t>Boston University</a:t>
            </a:r>
            <a:r>
              <a:rPr lang="en-US" altLang="en-US" sz="1200" dirty="0">
                <a:latin typeface="Arial" charset="0"/>
                <a:ea typeface="Osaka" charset="0"/>
              </a:rPr>
              <a:t> College of Arts and Sciences/Computer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9" r:id="rId10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9DEC8-8492-B544-B0AF-B5A15221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E88FE-C19C-484D-967E-B092BC1B4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33385-9E61-DC41-8E81-56373FEA4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F9AB8-B95E-C844-8207-7ED1969810AE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FC919-1109-E142-BE29-C73627CE0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6CA2A-E53C-CB48-8340-626604300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D9F28-264E-CE4C-9C46-F46942C3F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2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0340" y="476108"/>
            <a:ext cx="5833660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3" name="Freeform: Shape 137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5077483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26C0360B-F25F-B041-B8DA-65ECD0945AC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0936" y="1655286"/>
            <a:ext cx="3168036" cy="261004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700">
                <a:solidFill>
                  <a:srgbClr val="FFFFFF"/>
                </a:solidFill>
              </a:rPr>
              <a:t>Game Plan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0D36AB9-194D-3445-9A04-83B820398E4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06590" y="3288662"/>
            <a:ext cx="2554425" cy="82905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000" dirty="0">
                <a:solidFill>
                  <a:srgbClr val="FFFFFF"/>
                </a:solidFill>
              </a:rPr>
              <a:t>The </a:t>
            </a:r>
            <a:r>
              <a:rPr lang="en-US" sz="2000">
                <a:solidFill>
                  <a:srgbClr val="FFFFFF"/>
                </a:solidFill>
              </a:rPr>
              <a:t>use of classification </a:t>
            </a:r>
            <a:r>
              <a:rPr lang="en-US" sz="2000" dirty="0">
                <a:solidFill>
                  <a:srgbClr val="FFFFFF"/>
                </a:solidFill>
              </a:rPr>
              <a:t>algorithms in a goal-setting application for young adults with developmental and intellectual disabilities (DID) </a:t>
            </a:r>
            <a:endParaRPr lang="en-US" altLang="en-US" sz="20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1534D-8379-FC43-94F0-F51AF2D63AF8}"/>
              </a:ext>
            </a:extLst>
          </p:cNvPr>
          <p:cNvSpPr txBox="1"/>
          <p:nvPr/>
        </p:nvSpPr>
        <p:spPr>
          <a:xfrm>
            <a:off x="7092778" y="28049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2" name="Picture 8" descr="Portrait-oriented black smaptphone">
            <a:extLst>
              <a:ext uri="{FF2B5EF4-FFF2-40B4-BE49-F238E27FC236}">
                <a16:creationId xmlns:a16="http://schemas.microsoft.com/office/drawing/2014/main" id="{18B37792-5D0F-3245-A746-77C21DC6E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378" y="828249"/>
            <a:ext cx="1512222" cy="296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M-7_OPxgWPcec7b2SnXOEh4hFEKQOMwRMJT_EQSJ-DePO0zwOg4x0gMaJJsLAEfhsea_6NdkI-79F4a8rMrvSGUEEW6NbDSm0bbU6Tst69PKGJyCARMNDrCdRNsCuzHIdsnx2SEskfw">
            <a:extLst>
              <a:ext uri="{FF2B5EF4-FFF2-40B4-BE49-F238E27FC236}">
                <a16:creationId xmlns:a16="http://schemas.microsoft.com/office/drawing/2014/main" id="{6BEC53E7-22A9-F040-B7B5-1031D7B0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65" y="1093776"/>
            <a:ext cx="1343743" cy="23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rtrait-oriented black smaptphone">
            <a:extLst>
              <a:ext uri="{FF2B5EF4-FFF2-40B4-BE49-F238E27FC236}">
                <a16:creationId xmlns:a16="http://schemas.microsoft.com/office/drawing/2014/main" id="{50195F4D-8C82-0444-A09E-82799EF6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94" y="2312976"/>
            <a:ext cx="1674772" cy="328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4.googleusercontent.com/8Q2FUpFrRdGzeTyXEyYEsZa0XeMQ8NgsrdsDQ_zDMpjhz22iam5I5aLKEc4ZYq2v0XvnwhWevWxItUeIoBzIgowBm_Vl_nf0kvDcuOJBfm3znuDBl8Dm76wiAWazSdjQk6cS9tMCNW4">
            <a:extLst>
              <a:ext uri="{FF2B5EF4-FFF2-40B4-BE49-F238E27FC236}">
                <a16:creationId xmlns:a16="http://schemas.microsoft.com/office/drawing/2014/main" id="{2063EE36-FB29-DA4D-997B-84AB3B69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00" y="2611879"/>
            <a:ext cx="1590959" cy="26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30BAC-EA6B-6C45-B9B0-68146CFAD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67" y="457200"/>
            <a:ext cx="5318125" cy="3811588"/>
          </a:xfrm>
        </p:spPr>
        <p:txBody>
          <a:bodyPr/>
          <a:lstStyle/>
          <a:p>
            <a:r>
              <a:rPr lang="en-US" sz="1400" b="1" dirty="0">
                <a:latin typeface="Lucida Console" panose="020B0609040504020204" pitchFamily="49" charset="0"/>
              </a:rPr>
              <a:t>Cross-Validation Scores at Varying Values of C</a:t>
            </a:r>
            <a:endParaRPr lang="en-US" sz="1400" dirty="0">
              <a:latin typeface="Lucida Console" panose="020B0609040504020204" pitchFamily="49" charset="0"/>
            </a:endParaRPr>
          </a:p>
          <a:p>
            <a:br>
              <a:rPr lang="en-US" sz="1400" dirty="0">
                <a:latin typeface="Lucida Console" panose="020B0609040504020204" pitchFamily="49" charset="0"/>
              </a:rPr>
            </a:br>
            <a:r>
              <a:rPr lang="en-US" sz="1400" b="1" dirty="0">
                <a:latin typeface="Lucida Console" panose="020B0609040504020204" pitchFamily="49" charset="0"/>
              </a:rPr>
              <a:t>C = 1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[0.28571429 0.28571429 0.3015873  0.3015873 0.22580645]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C = 5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[0.79365079 0.71428571 0.77777778 0.71428571 0.79032258]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C=10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[0.85714286 0.74603175 0.84126984 0.76190476 0.82258065]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C=15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[</a:t>
            </a:r>
            <a:r>
              <a:rPr lang="en-US" sz="1400" b="1" dirty="0">
                <a:latin typeface="Lucida Console" panose="020B0609040504020204" pitchFamily="49" charset="0"/>
              </a:rPr>
              <a:t>0.92063492 0.80952381 0.9047619  0.79365079 0.88709677]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C=20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[0.92063492 0.85714286 0.92063492 0.85714286 0.88709677]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C=25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b="1" dirty="0">
                <a:latin typeface="Lucida Console" panose="020B0609040504020204" pitchFamily="49" charset="0"/>
              </a:rPr>
              <a:t>[0.93650794 0.85714286 0.9047619  0.84126984 0.88709677]</a:t>
            </a:r>
            <a:endParaRPr lang="en-US" sz="1400" dirty="0">
              <a:latin typeface="Lucida Console" panose="020B0609040504020204" pitchFamily="49" charset="0"/>
            </a:endParaRPr>
          </a:p>
          <a:p>
            <a:br>
              <a:rPr lang="en-US" sz="1400" dirty="0">
                <a:latin typeface="Lucida Console" panose="020B0609040504020204" pitchFamily="49" charset="0"/>
              </a:rPr>
            </a:b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3914-CD03-8140-9350-922D51230F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Trustees Presentation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3A2327-3A0B-8046-9E6C-F7F766A2B8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2/3/08  </a:t>
            </a:r>
            <a:fld id="{51255004-F1AA-C34F-A5F0-C3EEDD9BFDCB}" type="slidenum">
              <a:rPr lang="en-US" altLang="en-US" smtClean="0"/>
              <a:pPr>
                <a:defRPr/>
              </a:pPr>
              <a:t>10</a:t>
            </a:fld>
            <a:endParaRPr lang="en-US" altLang="en-US" baseline="0"/>
          </a:p>
        </p:txBody>
      </p:sp>
      <p:pic>
        <p:nvPicPr>
          <p:cNvPr id="6146" name="Picture 2" descr="https://lh4.googleusercontent.com/C8a1gEeMVVct246HhtFYAZNgti7jhG7MV1R2sut7Xk9itw3Ty0zsilEFsCRTKJDWJ_y7KFZmhO5LS-K_sYS8k2MjsziO8fmeszpNNfuSK9yDgcHoHcnVw2ml9V2MIkRIy2q0Q6yfxBo">
            <a:extLst>
              <a:ext uri="{FF2B5EF4-FFF2-40B4-BE49-F238E27FC236}">
                <a16:creationId xmlns:a16="http://schemas.microsoft.com/office/drawing/2014/main" id="{309F21E5-716A-DB41-AF19-03CC70D09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96" y="1611487"/>
            <a:ext cx="3995626" cy="311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74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978E65-6442-D546-90EF-145EE631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715890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Step 5: </a:t>
            </a:r>
            <a:b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Create a Voting System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65C20E-B9A0-C247-A3E6-5637B0623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b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457200" indent="-457200" eaLnBrk="1" hangingPunct="1">
              <a:lnSpc>
                <a:spcPct val="90000"/>
              </a:lnSpc>
              <a:buAutoNum type="arabicParenR"/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3D6061-BBD3-8D4B-B118-BC1EA992C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931" y="1968500"/>
            <a:ext cx="4919157" cy="292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4AA4C4-5D6D-AB4D-A711-7F83AE51F745}"/>
              </a:ext>
            </a:extLst>
          </p:cNvPr>
          <p:cNvSpPr txBox="1"/>
          <p:nvPr/>
        </p:nvSpPr>
        <p:spPr>
          <a:xfrm>
            <a:off x="3886200" y="5105400"/>
            <a:ext cx="403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stackexchange.com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4135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845820"/>
            <a:ext cx="4565396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795186" y="844868"/>
            <a:ext cx="6348814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1365D-1CA5-CD44-9ACF-8675DD7F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36" y="1137208"/>
            <a:ext cx="2557131" cy="317381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In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D0666-3E14-D44D-B87B-0AA233D25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r>
              <a:rPr lang="en-US" sz="1700" dirty="0">
                <a:latin typeface="Dubai Light" panose="020B0303030403030204" pitchFamily="34" charset="-78"/>
                <a:cs typeface="Dubai Light" panose="020B0303030403030204" pitchFamily="34" charset="-78"/>
              </a:rPr>
              <a:t>Developed an effective classification algorithm that will categorize user inputs</a:t>
            </a:r>
          </a:p>
          <a:p>
            <a:r>
              <a:rPr lang="en-US" sz="1700" dirty="0">
                <a:latin typeface="Dubai Light" panose="020B0303030403030204" pitchFamily="34" charset="-78"/>
                <a:cs typeface="Dubai Light" panose="020B0303030403030204" pitchFamily="34" charset="-78"/>
              </a:rPr>
              <a:t>Functionality can be used to improve users experience with the app</a:t>
            </a:r>
          </a:p>
          <a:p>
            <a:r>
              <a:rPr lang="en-US" sz="17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Potential Next Steps:</a:t>
            </a:r>
          </a:p>
          <a:p>
            <a:pPr marL="685800" lvl="1" indent="-228600">
              <a:buAutoNum type="arabicParenR"/>
            </a:pPr>
            <a:r>
              <a:rPr lang="en-US" sz="1400" dirty="0">
                <a:latin typeface="Dubai Light" panose="020B0303030403030204" pitchFamily="34" charset="-78"/>
                <a:cs typeface="Dubai Light" panose="020B0303030403030204" pitchFamily="34" charset="-78"/>
              </a:rPr>
              <a:t>Model can be built upon to learn from misclassification of a users input</a:t>
            </a:r>
          </a:p>
          <a:p>
            <a:pPr marL="685800" lvl="1" indent="-228600">
              <a:buAutoNum type="arabicParenR"/>
            </a:pPr>
            <a:r>
              <a:rPr lang="en-US" sz="1400" dirty="0">
                <a:latin typeface="Dubai Light" panose="020B0303030403030204" pitchFamily="34" charset="-78"/>
                <a:cs typeface="Dubai Light" panose="020B0303030403030204" pitchFamily="34" charset="-78"/>
              </a:rPr>
              <a:t>Machine learning/classification can be used in other parts of the app </a:t>
            </a:r>
          </a:p>
          <a:p>
            <a:pPr marL="457200" lvl="1" indent="0">
              <a:buNone/>
            </a:pPr>
            <a:r>
              <a:rPr lang="en-US" sz="1400" dirty="0">
                <a:latin typeface="Dubai Light" panose="020B0303030403030204" pitchFamily="34" charset="-78"/>
                <a:cs typeface="Dubai Light" panose="020B0303030403030204" pitchFamily="34" charset="-78"/>
              </a:rPr>
              <a:t>             * i.e. Suggesting steps towards 		      achieving goal/resolving potential              	      roadblocks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02447-8402-6E4A-88E5-07A575F1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4" y="2438400"/>
            <a:ext cx="3173819" cy="31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042EF-30BB-5545-9401-AFA8E19E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br>
              <a:rPr lang="en-US" sz="3500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sz="3500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7EB31-409B-EC40-8822-8D3E32A578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4245" y="6223702"/>
            <a:ext cx="4938563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en-US" sz="900">
                <a:solidFill>
                  <a:srgbClr val="898989"/>
                </a:solidFill>
              </a:rPr>
              <a:t>Trustees Presentation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44CA0-59F6-5540-90E9-63DCCC085AB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65603" y="6223702"/>
            <a:ext cx="2331049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en-US" sz="900">
                <a:solidFill>
                  <a:srgbClr val="898989"/>
                </a:solidFill>
              </a:rPr>
              <a:t>2/3/08  </a:t>
            </a:r>
            <a:fld id="{974BEB2B-58CC-EA48-9AEF-C37A7DD0A741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altLang="en-US" sz="900" baseline="0">
              <a:solidFill>
                <a:srgbClr val="898989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A340E29-3384-4764-82D5-D9C77D1D9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736333"/>
              </p:ext>
            </p:extLst>
          </p:nvPr>
        </p:nvGraphicFramePr>
        <p:xfrm>
          <a:off x="777240" y="2899956"/>
          <a:ext cx="758952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129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D0038A4-6B2C-3742-8BBF-FB4C15FD5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1295400"/>
            <a:ext cx="2949575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latin typeface="Dubai" panose="020B0503030403030204" pitchFamily="34" charset="-78"/>
                <a:cs typeface="Dubai" panose="020B0503030403030204" pitchFamily="34" charset="-78"/>
              </a:rPr>
              <a:t>Background</a:t>
            </a:r>
            <a:endParaRPr lang="en-US" alt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306EF0C-D3B0-1445-80C7-04DF701FCC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4381" r="14381"/>
          <a:stretch>
            <a:fillRect/>
          </a:stretch>
        </p:blipFill>
        <p:spPr/>
      </p:pic>
      <p:sp>
        <p:nvSpPr>
          <p:cNvPr id="5123" name="Rectangle 3">
            <a:extLst>
              <a:ext uri="{FF2B5EF4-FFF2-40B4-BE49-F238E27FC236}">
                <a16:creationId xmlns:a16="http://schemas.microsoft.com/office/drawing/2014/main" id="{AF6E546E-3341-DF4F-BD1B-C26644215F1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eaLnBrk="1" hangingPunct="1">
              <a:buClr>
                <a:srgbClr val="CC0000"/>
              </a:buClr>
              <a:buFont typeface="Wingdings" charset="2"/>
              <a:buChar char="§"/>
              <a:defRPr/>
            </a:pPr>
            <a:r>
              <a:rPr lang="en-US" sz="1800" dirty="0"/>
              <a:t>Game Plan was initially a pen &amp; paper methodology developed at Sargent College</a:t>
            </a:r>
          </a:p>
          <a:p>
            <a:pPr eaLnBrk="1" hangingPunct="1">
              <a:buClr>
                <a:srgbClr val="CC0000"/>
              </a:buClr>
              <a:buFont typeface="Wingdings" charset="2"/>
              <a:buChar char="§"/>
              <a:defRPr/>
            </a:pPr>
            <a:r>
              <a:rPr lang="en-US" sz="1800" b="1" dirty="0"/>
              <a:t>GOAL: </a:t>
            </a:r>
            <a:r>
              <a:rPr lang="en-US" sz="1800" dirty="0"/>
              <a:t>To help DID young adults transition into independent living</a:t>
            </a:r>
            <a:endParaRPr lang="en-US" sz="1800" b="1" dirty="0"/>
          </a:p>
          <a:p>
            <a:pPr eaLnBrk="1" hangingPunct="1">
              <a:buClr>
                <a:srgbClr val="CC0000"/>
              </a:buClr>
              <a:buFont typeface="Wingdings" charset="2"/>
              <a:buChar char="§"/>
              <a:defRPr/>
            </a:pPr>
            <a:r>
              <a:rPr lang="en-US" sz="1800" dirty="0"/>
              <a:t>The project received a grant to fund mobile application development</a:t>
            </a:r>
          </a:p>
          <a:p>
            <a:pPr eaLnBrk="1" hangingPunct="1">
              <a:buClr>
                <a:srgbClr val="CC0000"/>
              </a:buClr>
              <a:buFont typeface="Wingdings" charset="2"/>
              <a:buChar char="§"/>
              <a:defRPr/>
            </a:pPr>
            <a:r>
              <a:rPr lang="en-US" sz="1800" dirty="0"/>
              <a:t>Hariri Institute at BU has designed an initial version of the mobile application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D05D912-DD76-9740-BD4A-8BDD6BFF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2/3/08  </a:t>
            </a:r>
            <a:fld id="{82DD7A96-85F9-454B-A1B3-FA2F0A06CD82}" type="slidenum">
              <a:rPr lang="en-US" altLang="en-US"/>
              <a:pPr>
                <a:defRPr/>
              </a:pPr>
              <a:t>2</a:t>
            </a:fld>
            <a:endParaRPr lang="en-US" altLang="en-US" baseline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8D58CE5-4FD6-0F4B-AAE8-E8BA782C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Presentation Title</a:t>
            </a: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8C5ABBE5-C171-BF4E-9C07-76830C12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60575" y="-676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altLang="en-US">
              <a:latin typeface="Arial" charset="0"/>
              <a:ea typeface="Osaka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49FC1737-9112-0948-B87D-35945778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563347"/>
            <a:ext cx="386715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6000" b="1" dirty="0">
                <a:solidFill>
                  <a:schemeClr val="tx2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The Problem:</a:t>
            </a:r>
            <a:endParaRPr lang="en-US" sz="16000" b="0" dirty="0">
              <a:solidFill>
                <a:schemeClr val="tx2"/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br>
              <a:rPr lang="en-US" b="0" dirty="0">
                <a:effectLst/>
              </a:rPr>
            </a:br>
            <a:r>
              <a:rPr lang="en-US" sz="10400" dirty="0">
                <a:latin typeface="Dubai Light" panose="020B0303030403030204" pitchFamily="34" charset="-78"/>
                <a:cs typeface="Dubai Light" panose="020B0303030403030204" pitchFamily="34" charset="-78"/>
              </a:rPr>
              <a:t>The application only features a hard-coded list of goals for the user to choose from. Users cannot set custom goals relevant to their own needs.</a:t>
            </a:r>
            <a:r>
              <a:rPr lang="en-US" sz="10600" dirty="0">
                <a:latin typeface="Dubai Light" panose="020B0303030403030204" pitchFamily="34" charset="-78"/>
                <a:cs typeface="Dubai Light" panose="020B0303030403030204" pitchFamily="34" charset="-78"/>
              </a:rPr>
              <a:t> </a:t>
            </a:r>
            <a:endParaRPr lang="en-US" sz="10600" dirty="0">
              <a:effectLst/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0" indent="0">
              <a:buNone/>
            </a:pP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02831150-D477-1D42-87A5-E5F1ADA09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2" y="621956"/>
            <a:ext cx="386715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6000" b="1" dirty="0">
                <a:solidFill>
                  <a:schemeClr val="tx2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My Goal:</a:t>
            </a:r>
            <a:endParaRPr lang="en-US" sz="16000" b="0" dirty="0">
              <a:solidFill>
                <a:schemeClr val="tx2"/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10400" dirty="0">
                <a:latin typeface="Dubai Light" panose="020B0303030403030204" pitchFamily="34" charset="-78"/>
                <a:cs typeface="Dubai Light" panose="020B0303030403030204" pitchFamily="34" charset="-78"/>
              </a:rPr>
              <a:t>Develop a functionality that allows users to customize their goals in the Game Plan application</a:t>
            </a:r>
            <a:endParaRPr lang="en-US" sz="10400" dirty="0">
              <a:effectLst/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0" indent="0">
              <a:buNone/>
            </a:pPr>
            <a:br>
              <a:rPr lang="en-US" sz="9600" dirty="0"/>
            </a:br>
            <a:endParaRPr lang="en-US" sz="9600" dirty="0">
              <a:effectLst/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0" indent="0">
              <a:buNone/>
            </a:pP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E45E1-0D02-F54A-8550-6C4C3095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34" y="2739016"/>
            <a:ext cx="2520156" cy="3935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43B664-F6F5-3B42-A44B-891EBF50C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9" y="2797625"/>
            <a:ext cx="2275634" cy="309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7CFB38-9170-1948-9BEF-2A124A93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1976"/>
            <a:ext cx="4267200" cy="5626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8A4F4-9E33-EF4F-8C7E-6E94359F7C0D}"/>
              </a:ext>
            </a:extLst>
          </p:cNvPr>
          <p:cNvSpPr/>
          <p:nvPr/>
        </p:nvSpPr>
        <p:spPr>
          <a:xfrm>
            <a:off x="3962400" y="2150072"/>
            <a:ext cx="50292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Categories: w</a:t>
            </a:r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ork, school, fu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n, leisure</a:t>
            </a:r>
          </a:p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“I want to get a summer job”: </a:t>
            </a:r>
            <a:r>
              <a:rPr 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9F40F6-33D2-6646-97F6-F0F8583B75F7}"/>
              </a:ext>
            </a:extLst>
          </p:cNvPr>
          <p:cNvSpPr/>
          <p:nvPr/>
        </p:nvSpPr>
        <p:spPr>
          <a:xfrm>
            <a:off x="3733800" y="3006814"/>
            <a:ext cx="50292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category: work</a:t>
            </a:r>
            <a:endParaRPr lang="en-US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“Ask for help with my resume”)</a:t>
            </a:r>
            <a:endParaRPr lang="en-US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5BFF7C-EA89-9741-9A1C-3E0C4A3E771B}"/>
              </a:ext>
            </a:extLst>
          </p:cNvPr>
          <p:cNvSpPr/>
          <p:nvPr/>
        </p:nvSpPr>
        <p:spPr>
          <a:xfrm>
            <a:off x="1408153" y="8235"/>
            <a:ext cx="6327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 Workflow</a:t>
            </a:r>
          </a:p>
        </p:txBody>
      </p:sp>
    </p:spTree>
    <p:extLst>
      <p:ext uri="{BB962C8B-B14F-4D97-AF65-F5344CB8AC3E}">
        <p14:creationId xmlns:p14="http://schemas.microsoft.com/office/powerpoint/2010/main" val="129033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978E65-6442-D546-90EF-145EE631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715890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Step 1: </a:t>
            </a:r>
            <a:b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Build dataset &amp; vectorize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65C20E-B9A0-C247-A3E6-5637B0623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AutoNum type="arabicParenR"/>
            </a:pPr>
            <a:r>
              <a:rPr lang="en-US" sz="2100" dirty="0">
                <a:latin typeface="Dubai Light" panose="020B0303030403030204" pitchFamily="34" charset="-78"/>
                <a:cs typeface="Dubai Light" panose="020B0303030403030204" pitchFamily="34" charset="-78"/>
              </a:rPr>
              <a:t>Create a dataset with sufficient example inputs for each goal category (work, school, self , fun)</a:t>
            </a:r>
          </a:p>
          <a:p>
            <a:pPr marL="457200" indent="-457200" eaLnBrk="1" hangingPunct="1">
              <a:lnSpc>
                <a:spcPct val="90000"/>
              </a:lnSpc>
              <a:buAutoNum type="arabicParenR"/>
            </a:pPr>
            <a:r>
              <a:rPr lang="en-US" sz="2100" dirty="0">
                <a:latin typeface="Dubai Light" panose="020B0303030403030204" pitchFamily="34" charset="-78"/>
                <a:cs typeface="Dubai Light" panose="020B0303030403030204" pitchFamily="34" charset="-78"/>
              </a:rPr>
              <a:t>Transform each text entry into a vector as a function of the # of times a word appears in a sentence and the number of sentences that include that word</a:t>
            </a:r>
          </a:p>
          <a:p>
            <a:pPr marL="457200" indent="-457200" eaLnBrk="1" hangingPunct="1">
              <a:lnSpc>
                <a:spcPct val="90000"/>
              </a:lnSpc>
              <a:buAutoNum type="arabicParenR"/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457200" indent="-457200" eaLnBrk="1" hangingPunct="1">
              <a:lnSpc>
                <a:spcPct val="90000"/>
              </a:lnSpc>
              <a:buAutoNum type="arabicParenR"/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457200" indent="-457200" eaLnBrk="1" hangingPunct="1">
              <a:lnSpc>
                <a:spcPct val="90000"/>
              </a:lnSpc>
              <a:buAutoNum type="arabicParenR"/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2052" name="Picture 4" descr="https://lh6.googleusercontent.com/URuiUlrx0h5RU-zKunQ9vAeBy7mM07P3HuJZa-yzfq2fdb8oojFilHo7_hIXZrIRGW08mDe2zfiAhKmuG6g8iytxsgfU5bbypQcqeZ6ar2xRFc8S9ouamc2y9s83DdjovR4P2Jh_4mg">
            <a:extLst>
              <a:ext uri="{FF2B5EF4-FFF2-40B4-BE49-F238E27FC236}">
                <a16:creationId xmlns:a16="http://schemas.microsoft.com/office/drawing/2014/main" id="{0FA4FF15-B0CE-B948-9C61-F623EB23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93" y="3599823"/>
            <a:ext cx="5028746" cy="219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978E65-6442-D546-90EF-145EE631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715890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Step 2: </a:t>
            </a:r>
            <a:b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Split Data into Test, Train, and Cross-Validation Sets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65C20E-B9A0-C247-A3E6-5637B0623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457200" indent="-457200" eaLnBrk="1" hangingPunct="1">
              <a:lnSpc>
                <a:spcPct val="90000"/>
              </a:lnSpc>
              <a:buAutoNum type="arabicParenR"/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457200" indent="-457200" eaLnBrk="1" hangingPunct="1">
              <a:lnSpc>
                <a:spcPct val="90000"/>
              </a:lnSpc>
              <a:buAutoNum type="arabicParenR"/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DFDE6B2-427C-9645-95E4-6A68F908D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071022"/>
              </p:ext>
            </p:extLst>
          </p:nvPr>
        </p:nvGraphicFramePr>
        <p:xfrm>
          <a:off x="2806827" y="12192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6472A3-1CA8-4043-A53C-D08665F6C606}"/>
              </a:ext>
            </a:extLst>
          </p:cNvPr>
          <p:cNvSpPr txBox="1"/>
          <p:nvPr/>
        </p:nvSpPr>
        <p:spPr>
          <a:xfrm>
            <a:off x="4546768" y="2828835"/>
            <a:ext cx="2616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ubai Light" panose="020B0303030403030204" pitchFamily="34" charset="-78"/>
                <a:cs typeface="Dubai Light" panose="020B0303030403030204" pitchFamily="34" charset="-78"/>
              </a:rPr>
              <a:t>80% of data was included in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25873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978E65-6442-D546-90EF-145EE631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715890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Step 3:</a:t>
            </a:r>
            <a:b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Fit a k- Nearest Neighbor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65C20E-B9A0-C247-A3E6-5637B0623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100" dirty="0">
                <a:latin typeface="Dubai Light" panose="020B0303030403030204" pitchFamily="34" charset="-78"/>
                <a:cs typeface="Dubai Light" panose="020B0303030403030204" pitchFamily="34" charset="-78"/>
              </a:rPr>
              <a:t>Classify a data point based on the classification of its k-closest neighbors</a:t>
            </a: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K = 5</a:t>
            </a:r>
          </a:p>
          <a:p>
            <a:pPr eaLnBrk="1" hangingPunct="1">
              <a:lnSpc>
                <a:spcPct val="90000"/>
              </a:lnSpc>
            </a:pPr>
            <a:r>
              <a:rPr lang="en-US" sz="21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Accuracy = 89.4%</a:t>
            </a: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E0EF43-8AC3-EA46-B347-504CE300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14" y="1600200"/>
            <a:ext cx="4102199" cy="29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4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978E65-6442-D546-90EF-145EE631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715890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Step 4: </a:t>
            </a:r>
            <a:b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sz="4400" b="1" kern="1200" dirty="0">
                <a:solidFill>
                  <a:schemeClr val="accent1">
                    <a:lumMod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Fit an SVC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65C20E-B9A0-C247-A3E6-5637B0623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2023" y="963877"/>
            <a:ext cx="478332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S</a:t>
            </a:r>
            <a:r>
              <a:rPr lang="en-US" sz="2100" dirty="0">
                <a:latin typeface="Dubai Light" panose="020B0303030403030204" pitchFamily="34" charset="-78"/>
                <a:cs typeface="Dubai Light" panose="020B0303030403030204" pitchFamily="34" charset="-78"/>
              </a:rPr>
              <a:t>upport </a:t>
            </a:r>
            <a:r>
              <a:rPr lang="en-US" sz="21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V</a:t>
            </a:r>
            <a:r>
              <a:rPr lang="en-US" sz="2100" dirty="0">
                <a:latin typeface="Dubai Light" panose="020B0303030403030204" pitchFamily="34" charset="-78"/>
                <a:cs typeface="Dubai Light" panose="020B0303030403030204" pitchFamily="34" charset="-78"/>
              </a:rPr>
              <a:t>ector </a:t>
            </a:r>
            <a:r>
              <a:rPr lang="en-US" sz="21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M</a:t>
            </a:r>
            <a:r>
              <a:rPr lang="en-US" sz="2100" dirty="0">
                <a:latin typeface="Dubai Light" panose="020B0303030403030204" pitchFamily="34" charset="-78"/>
                <a:cs typeface="Dubai Light" panose="020B0303030403030204" pitchFamily="34" charset="-78"/>
              </a:rPr>
              <a:t>achine : try to maximize “space” between classes</a:t>
            </a:r>
          </a:p>
          <a:p>
            <a:pPr eaLnBrk="1" hangingPunct="1">
              <a:lnSpc>
                <a:spcPct val="90000"/>
              </a:lnSpc>
            </a:pPr>
            <a:endParaRPr lang="en-US" sz="2100" b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Trial &amp; Error: </a:t>
            </a:r>
            <a:r>
              <a:rPr lang="en-US" sz="2100" dirty="0">
                <a:latin typeface="Dubai Light" panose="020B0303030403030204" pitchFamily="34" charset="-78"/>
                <a:cs typeface="Dubai Light" panose="020B0303030403030204" pitchFamily="34" charset="-78"/>
              </a:rPr>
              <a:t>fit model as a function of </a:t>
            </a:r>
            <a:r>
              <a:rPr lang="en-US" sz="21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C, </a:t>
            </a:r>
            <a:r>
              <a:rPr lang="en-US" sz="2100" dirty="0">
                <a:latin typeface="Dubai Light" panose="020B0303030403030204" pitchFamily="34" charset="-78"/>
                <a:cs typeface="Dubai Light" panose="020B0303030403030204" pitchFamily="34" charset="-78"/>
              </a:rPr>
              <a:t>a a parameter that tells us how accurate we want our model to be (how large will the gap be?)</a:t>
            </a:r>
          </a:p>
          <a:p>
            <a:pPr eaLnBrk="1" hangingPunct="1">
              <a:lnSpc>
                <a:spcPct val="90000"/>
              </a:lnSpc>
            </a:pPr>
            <a:endParaRPr lang="en-US" sz="2100" b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Susceptible to Overfitting: </a:t>
            </a:r>
            <a:r>
              <a:rPr lang="en-US" sz="2100" dirty="0">
                <a:latin typeface="Dubai Light" panose="020B0303030403030204" pitchFamily="34" charset="-78"/>
                <a:cs typeface="Dubai Light" panose="020B0303030403030204" pitchFamily="34" charset="-78"/>
              </a:rPr>
              <a:t>use cross-validation to mitigate</a:t>
            </a:r>
            <a:endParaRPr lang="en-US" sz="2100" b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457200" indent="-457200" eaLnBrk="1" hangingPunct="1">
              <a:lnSpc>
                <a:spcPct val="90000"/>
              </a:lnSpc>
              <a:buAutoNum type="arabicParenR"/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eaLnBrk="1" hangingPunct="1">
              <a:lnSpc>
                <a:spcPct val="90000"/>
              </a:lnSpc>
            </a:pPr>
            <a:endParaRPr lang="en-US" sz="2100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82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570814"/>
            <a:ext cx="0" cy="3710227"/>
          </a:xfrm>
          <a:prstGeom prst="line">
            <a:avLst/>
          </a:prstGeom>
          <a:ln w="19050">
            <a:solidFill>
              <a:srgbClr val="001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F82370-2710-6D48-8D07-7CB28FFBCFF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2/3/08  </a:t>
            </a:r>
            <a:fld id="{51255004-F1AA-C34F-A5F0-C3EEDD9BFDCB}" type="slidenum">
              <a:rPr lang="en-US" alt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algn="l" eaLnBrk="1" hangingPunct="1">
                <a:spcAft>
                  <a:spcPts val="600"/>
                </a:spcAft>
                <a:defRPr/>
              </a:pPr>
              <a:t>9</a:t>
            </a:fld>
            <a:endParaRPr lang="en-US" altLang="en-US" baseline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8DAA0-C09E-8847-AD67-A53E563C1D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spcAft>
                <a:spcPts val="600"/>
              </a:spcAft>
              <a:defRPr/>
            </a:pPr>
            <a:r>
              <a:rPr lang="en-US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Trustees 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6E3CF-AD6F-2348-9689-89A29456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620000" cy="426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FBCF2-E535-3B46-B1B4-0D8747B3E171}"/>
              </a:ext>
            </a:extLst>
          </p:cNvPr>
          <p:cNvSpPr txBox="1"/>
          <p:nvPr/>
        </p:nvSpPr>
        <p:spPr>
          <a:xfrm>
            <a:off x="1143000" y="5562600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learnopencv.com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925507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"/>
      </a:majorFont>
      <a:minorFont>
        <a:latin typeface="Arial"/>
        <a:ea typeface="Osak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380</Words>
  <Application>Microsoft Macintosh PowerPoint</Application>
  <PresentationFormat>On-screen Show (4:3)</PresentationFormat>
  <Paragraphs>100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Bold</vt:lpstr>
      <vt:lpstr>Calibri</vt:lpstr>
      <vt:lpstr>Calibri Light</vt:lpstr>
      <vt:lpstr>Dubai</vt:lpstr>
      <vt:lpstr>Dubai Light</vt:lpstr>
      <vt:lpstr>Lucida Console</vt:lpstr>
      <vt:lpstr>Wingdings</vt:lpstr>
      <vt:lpstr>Blank Presentation</vt:lpstr>
      <vt:lpstr>Custom Design</vt:lpstr>
      <vt:lpstr>Game Plan</vt:lpstr>
      <vt:lpstr>Background</vt:lpstr>
      <vt:lpstr>PowerPoint Presentation</vt:lpstr>
      <vt:lpstr>PowerPoint Presentation</vt:lpstr>
      <vt:lpstr>Step 1:  Build dataset &amp; vectorize Data</vt:lpstr>
      <vt:lpstr>Step 2:  Split Data into Test, Train, and Cross-Validation Sets</vt:lpstr>
      <vt:lpstr>Step 3: Fit a k- Nearest Neighbor Model</vt:lpstr>
      <vt:lpstr>Step 4:  Fit an SVC Model</vt:lpstr>
      <vt:lpstr>PowerPoint Presentation</vt:lpstr>
      <vt:lpstr>PowerPoint Presentation</vt:lpstr>
      <vt:lpstr>Step 5:  Create a Voting System</vt:lpstr>
      <vt:lpstr>In Conclusion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Plan</dc:title>
  <dc:creator>Hazlett, Taylor, Ann</dc:creator>
  <cp:lastModifiedBy>Hazlett, Taylor, Ann</cp:lastModifiedBy>
  <cp:revision>4</cp:revision>
  <dcterms:created xsi:type="dcterms:W3CDTF">2020-04-26T14:34:29Z</dcterms:created>
  <dcterms:modified xsi:type="dcterms:W3CDTF">2020-04-26T15:57:56Z</dcterms:modified>
</cp:coreProperties>
</file>